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317" r:id="rId3"/>
    <p:sldId id="257" r:id="rId4"/>
    <p:sldId id="288" r:id="rId5"/>
    <p:sldId id="307" r:id="rId6"/>
    <p:sldId id="318" r:id="rId7"/>
    <p:sldId id="287" r:id="rId8"/>
    <p:sldId id="268" r:id="rId9"/>
    <p:sldId id="320" r:id="rId10"/>
    <p:sldId id="319" r:id="rId11"/>
    <p:sldId id="321" r:id="rId12"/>
    <p:sldId id="324" r:id="rId13"/>
    <p:sldId id="322" r:id="rId14"/>
    <p:sldId id="325" r:id="rId15"/>
    <p:sldId id="286" r:id="rId16"/>
    <p:sldId id="327" r:id="rId17"/>
    <p:sldId id="277" r:id="rId18"/>
    <p:sldId id="328" r:id="rId19"/>
    <p:sldId id="329" r:id="rId20"/>
    <p:sldId id="323" r:id="rId21"/>
    <p:sldId id="326" r:id="rId22"/>
    <p:sldId id="267" r:id="rId23"/>
    <p:sldId id="330" r:id="rId24"/>
    <p:sldId id="290" r:id="rId25"/>
    <p:sldId id="356"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8" autoAdjust="0"/>
    <p:restoredTop sz="94402" autoAdjust="0"/>
  </p:normalViewPr>
  <p:slideViewPr>
    <p:cSldViewPr snapToObjects="1" showGuides="1">
      <p:cViewPr>
        <p:scale>
          <a:sx n="60" d="100"/>
          <a:sy n="60" d="100"/>
        </p:scale>
        <p:origin x="592" y="272"/>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0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60.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and…</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5090E10C-CF64-BD40-8161-9F11A113A4CE}"/>
              </a:ext>
            </a:extLst>
          </p:cNvPr>
          <p:cNvSpPr>
            <a:spLocks noGrp="1"/>
          </p:cNvSpPr>
          <p:nvPr>
            <p:ph type="pic" sz="quarter" idx="11"/>
          </p:nvPr>
        </p:nvSpPr>
        <p:spPr/>
      </p:sp>
    </p:spTree>
    <p:extLst>
      <p:ext uri="{BB962C8B-B14F-4D97-AF65-F5344CB8AC3E}">
        <p14:creationId xmlns:p14="http://schemas.microsoft.com/office/powerpoint/2010/main" val="98650855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sp>
        <p:nvSpPr>
          <p:cNvPr id="3" name="Picture Placeholder 2">
            <a:extLst>
              <a:ext uri="{FF2B5EF4-FFF2-40B4-BE49-F238E27FC236}">
                <a16:creationId xmlns:a16="http://schemas.microsoft.com/office/drawing/2014/main" id="{4B6EA112-DF5B-5143-986B-6B9D6C7B9302}"/>
              </a:ext>
            </a:extLst>
          </p:cNvPr>
          <p:cNvSpPr>
            <a:spLocks noGrp="1"/>
          </p:cNvSpPr>
          <p:nvPr>
            <p:ph type="pic" sz="quarter" idx="11"/>
          </p:nvPr>
        </p:nvSpPr>
        <p:spPr/>
      </p:sp>
    </p:spTree>
    <p:extLst>
      <p:ext uri="{BB962C8B-B14F-4D97-AF65-F5344CB8AC3E}">
        <p14:creationId xmlns:p14="http://schemas.microsoft.com/office/powerpoint/2010/main" val="156574656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my name is Jesse Hare. I am part of the Front-End team for USQ Learning Emporium. Myself and Ryan Sharp were responsible for the design and development of the File Metadata Searcher GUI.</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895602"/>
            <a:chOff x="0" y="0"/>
            <a:chExt cx="4472495" cy="3895601"/>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671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Full-Stack Integration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testing between the core components and ensuring that they communicated in the right format.</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Ryan Sharp worked together on the Front-End design and development.</a:t>
              </a:r>
              <a:endParaRPr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2402C72B-088D-7844-8D1D-CEC5D56D0482}"/>
              </a:ext>
            </a:extLst>
          </p:cNvPr>
          <p:cNvPicPr>
            <a:picLocks noChangeAspect="1"/>
          </p:cNvPicPr>
          <p:nvPr/>
        </p:nvPicPr>
        <p:blipFill>
          <a:blip r:embed="rId2"/>
          <a:stretch>
            <a:fillRect/>
          </a:stretch>
        </p:blipFill>
        <p:spPr>
          <a:xfrm>
            <a:off x="18456696" y="-1"/>
            <a:ext cx="5207224" cy="8982461"/>
          </a:xfrm>
          <a:prstGeom prst="rect">
            <a:avLst/>
          </a:prstGeom>
        </p:spPr>
      </p:pic>
      <p:sp>
        <p:nvSpPr>
          <p:cNvPr id="25" name="Rectangle">
            <a:extLst>
              <a:ext uri="{FF2B5EF4-FFF2-40B4-BE49-F238E27FC236}">
                <a16:creationId xmlns:a16="http://schemas.microsoft.com/office/drawing/2014/main" id="{42363531-9529-E042-937C-176A7FD62DDD}"/>
              </a:ext>
            </a:extLst>
          </p:cNvPr>
          <p:cNvSpPr/>
          <p:nvPr/>
        </p:nvSpPr>
        <p:spPr>
          <a:xfrm>
            <a:off x="17526000" y="1"/>
            <a:ext cx="930696"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6" name="Rectangle">
            <a:extLst>
              <a:ext uri="{FF2B5EF4-FFF2-40B4-BE49-F238E27FC236}">
                <a16:creationId xmlns:a16="http://schemas.microsoft.com/office/drawing/2014/main" id="{E5A3FEF3-ADC2-004E-BC12-9CC29A197F8D}"/>
              </a:ext>
            </a:extLst>
          </p:cNvPr>
          <p:cNvSpPr/>
          <p:nvPr/>
        </p:nvSpPr>
        <p:spPr>
          <a:xfrm>
            <a:off x="23656268" y="1"/>
            <a:ext cx="727732"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9529698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lide Number"/>
          <p:cNvSpPr txBox="1">
            <a:spLocks noGrp="1"/>
          </p:cNvSpPr>
          <p:nvPr>
            <p:ph type="sldNum" sz="quarter" idx="4294967295"/>
          </p:nvPr>
        </p:nvSpPr>
        <p:spPr>
          <a:xfrm>
            <a:off x="24123650" y="12703175"/>
            <a:ext cx="260350"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460" name="Square"/>
          <p:cNvSpPr/>
          <p:nvPr/>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63" name="Group"/>
          <p:cNvGrpSpPr/>
          <p:nvPr/>
        </p:nvGrpSpPr>
        <p:grpSpPr>
          <a:xfrm>
            <a:off x="18973687" y="8856037"/>
            <a:ext cx="3962624" cy="2324298"/>
            <a:chOff x="29035" y="0"/>
            <a:chExt cx="3962622" cy="2324296"/>
          </a:xfrm>
        </p:grpSpPr>
        <p:sp>
          <p:nvSpPr>
            <p:cNvPr id="461" name="PREMIUM DESIGN…"/>
            <p:cNvSpPr txBox="1"/>
            <p:nvPr/>
          </p:nvSpPr>
          <p:spPr>
            <a:xfrm>
              <a:off x="29035" y="1185524"/>
              <a:ext cx="3962622" cy="11387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Intuitive Design Solution</a:t>
              </a:r>
              <a:endParaRPr dirty="0"/>
            </a:p>
            <a:p>
              <a:pPr>
                <a:defRPr sz="2200" b="0">
                  <a:solidFill>
                    <a:srgbClr val="6A6E77"/>
                  </a:solidFill>
                  <a:latin typeface="Quicksand Regular"/>
                  <a:ea typeface="Quicksand Regular"/>
                  <a:cs typeface="Quicksand Regular"/>
                  <a:sym typeface="Quicksand Regular"/>
                </a:defRPr>
              </a:pPr>
              <a:endParaRPr dirty="0"/>
            </a:p>
            <a:p>
              <a:pPr>
                <a:defRPr sz="2200" b="0">
                  <a:solidFill>
                    <a:srgbClr val="6A6E77"/>
                  </a:solidFill>
                  <a:latin typeface="Quicksand Regular"/>
                  <a:ea typeface="Quicksand Regular"/>
                  <a:cs typeface="Quicksand Regular"/>
                  <a:sym typeface="Quicksand Regular"/>
                </a:defRPr>
              </a:pPr>
              <a:r>
                <a:rPr lang="en-AU" dirty="0"/>
                <a:t>Core Components and Features</a:t>
              </a:r>
              <a:endParaRPr dirty="0"/>
            </a:p>
          </p:txBody>
        </p:sp>
        <p:sp>
          <p:nvSpPr>
            <p:cNvPr id="462" name="Shape"/>
            <p:cNvSpPr/>
            <p:nvPr/>
          </p:nvSpPr>
          <p:spPr>
            <a:xfrm>
              <a:off x="1602101" y="0"/>
              <a:ext cx="816492" cy="8164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64" name="Distinctively build premium growth strategies whereas premium human…"/>
          <p:cNvSpPr txBox="1"/>
          <p:nvPr/>
        </p:nvSpPr>
        <p:spPr>
          <a:xfrm>
            <a:off x="3896024" y="7535455"/>
            <a:ext cx="7791920"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An invaluable utility for extracting file metadata for display in an intuitive, feature packed user interface.</a:t>
            </a:r>
            <a:endParaRPr sz="2400" dirty="0">
              <a:latin typeface="Calibri" panose="020F0502020204030204" pitchFamily="34" charset="0"/>
              <a:cs typeface="Calibri" panose="020F0502020204030204" pitchFamily="34" charset="0"/>
            </a:endParaRPr>
          </a:p>
        </p:txBody>
      </p:sp>
      <p:sp>
        <p:nvSpPr>
          <p:cNvPr id="465" name="Great things in business are…"/>
          <p:cNvSpPr txBox="1"/>
          <p:nvPr/>
        </p:nvSpPr>
        <p:spPr>
          <a:xfrm>
            <a:off x="3911080" y="3933720"/>
            <a:ext cx="10833094" cy="31854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File Metadata Harvester </a:t>
            </a:r>
          </a:p>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&amp; Searcher.</a:t>
            </a:r>
            <a:endParaRPr sz="7200" dirty="0">
              <a:latin typeface="Aharoni" panose="02010803020104030203" pitchFamily="2" charset="-79"/>
              <a:cs typeface="Aharoni" panose="02010803020104030203" pitchFamily="2" charset="-79"/>
            </a:endParaRPr>
          </a:p>
        </p:txBody>
      </p:sp>
      <p:pic>
        <p:nvPicPr>
          <p:cNvPr id="10" name="Picture Placeholder 9" descr="The inside of a building&#10;&#10;Description automatically generated">
            <a:extLst>
              <a:ext uri="{FF2B5EF4-FFF2-40B4-BE49-F238E27FC236}">
                <a16:creationId xmlns:a16="http://schemas.microsoft.com/office/drawing/2014/main" id="{3E41A5AA-68A2-3E46-BF86-7D0414A07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80932517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dur="1" fill="hold">
                                          <p:stCondLst>
                                            <p:cond delay="0"/>
                                          </p:stCondLst>
                                        </p:cTn>
                                        <p:tgtEl>
                                          <p:spTgt spid="463"/>
                                        </p:tgtEl>
                                        <p:attrNameLst>
                                          <p:attrName>style.visibility</p:attrName>
                                        </p:attrNameLst>
                                      </p:cBhvr>
                                      <p:to>
                                        <p:strVal val="visible"/>
                                      </p:to>
                                    </p:set>
                                    <p:anim calcmode="lin" valueType="num">
                                      <p:cBhvr>
                                        <p:cTn id="7" dur="300" fill="hold"/>
                                        <p:tgtEl>
                                          <p:spTgt spid="463"/>
                                        </p:tgtEl>
                                        <p:attrNameLst>
                                          <p:attrName>ppt_w</p:attrName>
                                        </p:attrNameLst>
                                      </p:cBhvr>
                                      <p:tavLst>
                                        <p:tav tm="0">
                                          <p:val>
                                            <p:fltVal val="0"/>
                                          </p:val>
                                        </p:tav>
                                        <p:tav tm="100000">
                                          <p:val>
                                            <p:strVal val="#ppt_w"/>
                                          </p:val>
                                        </p:tav>
                                      </p:tavLst>
                                    </p:anim>
                                    <p:anim calcmode="lin" valueType="num">
                                      <p:cBhvr>
                                        <p:cTn id="8" dur="300" fill="hold"/>
                                        <p:tgtEl>
                                          <p:spTgt spid="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9" name="Target of the…"/>
          <p:cNvSpPr txBox="1"/>
          <p:nvPr/>
        </p:nvSpPr>
        <p:spPr>
          <a:xfrm>
            <a:off x="8354965"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Harvester.</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354964" y="5013625"/>
            <a:ext cx="5949950"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Conducts a search in a specified directory, extracting metadata from a broad spectrum of file types.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8354969" y="7461897"/>
            <a:ext cx="5949945"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File metadata extracted is then formatted into a CSV file for use by the Searcher GUI.</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722975" y="4975254"/>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Takes output from the Harvester program and displays in a feature packed GUI.</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2609526"/>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28296"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Searcher GUI.</a:t>
            </a:r>
            <a:endParaRPr dirty="0">
              <a:latin typeface="Aharoni" panose="02010803020104030203" pitchFamily="2" charset="-79"/>
              <a:cs typeface="Aharoni" panose="02010803020104030203" pitchFamily="2" charset="-79"/>
            </a:endParaRPr>
          </a:p>
        </p:txBody>
      </p:sp>
      <p:sp>
        <p:nvSpPr>
          <p:cNvPr id="14" name="03. Business Support…">
            <a:extLst>
              <a:ext uri="{FF2B5EF4-FFF2-40B4-BE49-F238E27FC236}">
                <a16:creationId xmlns:a16="http://schemas.microsoft.com/office/drawing/2014/main" id="{7AD471B6-9109-4C42-8281-CDAA79C25DE1}"/>
              </a:ext>
            </a:extLst>
          </p:cNvPr>
          <p:cNvSpPr txBox="1"/>
          <p:nvPr/>
        </p:nvSpPr>
        <p:spPr>
          <a:xfrm>
            <a:off x="16718616" y="7461897"/>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Enables searching, sorting and filtering of file metadata against multiple fields at once.</a:t>
            </a:r>
            <a:endParaRPr dirty="0">
              <a:latin typeface="Calibri" panose="020F0502020204030204" pitchFamily="34" charset="0"/>
              <a:cs typeface="Calibri" panose="020F0502020204030204" pitchFamily="34" charset="0"/>
            </a:endParaRPr>
          </a:p>
        </p:txBody>
      </p:sp>
      <p:sp>
        <p:nvSpPr>
          <p:cNvPr id="15" name="03. Business Support…">
            <a:extLst>
              <a:ext uri="{FF2B5EF4-FFF2-40B4-BE49-F238E27FC236}">
                <a16:creationId xmlns:a16="http://schemas.microsoft.com/office/drawing/2014/main" id="{E5D2CC3D-EE21-344E-8B35-1D49A097A277}"/>
              </a:ext>
            </a:extLst>
          </p:cNvPr>
          <p:cNvSpPr txBox="1"/>
          <p:nvPr/>
        </p:nvSpPr>
        <p:spPr>
          <a:xfrm>
            <a:off x="16718616" y="9948540"/>
            <a:ext cx="5949944" cy="9631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#3</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User can also open files from within the GUI.</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538261"/>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2000">
                                      <p:stCondLst>
                                        <p:cond delay="400"/>
                                      </p:stCondLst>
                                      <p:iterate>
                                        <p:tmAbs val="0"/>
                                      </p:iterate>
                                      <p:childTnLst>
                                        <p:set>
                                          <p:cBhvr>
                                            <p:cTn id="18" fill="hold"/>
                                            <p:tgtEl>
                                              <p:spTgt spid="14"/>
                                            </p:tgtEl>
                                            <p:attrNameLst>
                                              <p:attrName>style.visibility</p:attrName>
                                            </p:attrNameLst>
                                          </p:cBhvr>
                                          <p:to>
                                            <p:strVal val="visible"/>
                                          </p:to>
                                        </p:set>
                                        <p:anim calcmode="lin" valueType="num" p14:bounceEnd="52000">
                                          <p:cBhvr>
                                            <p:cTn id="19" dur="300" fill="hold"/>
                                            <p:tgtEl>
                                              <p:spTgt spid="14"/>
                                            </p:tgtEl>
                                            <p:attrNameLst>
                                              <p:attrName>ppt_x</p:attrName>
                                            </p:attrNameLst>
                                          </p:cBhvr>
                                          <p:tavLst>
                                            <p:tav tm="0">
                                              <p:val>
                                                <p:strVal val="1+#ppt_w/2"/>
                                              </p:val>
                                            </p:tav>
                                            <p:tav tm="100000">
                                              <p:val>
                                                <p:strVal val="#ppt_x"/>
                                              </p:val>
                                            </p:tav>
                                          </p:tavLst>
                                        </p:anim>
                                        <p:anim calcmode="lin" valueType="num" p14:bounceEnd="52000">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2000">
                                      <p:stCondLst>
                                        <p:cond delay="400"/>
                                      </p:stCondLst>
                                      <p:iterate>
                                        <p:tmAbs val="0"/>
                                      </p:iterate>
                                      <p:childTnLst>
                                        <p:set>
                                          <p:cBhvr>
                                            <p:cTn id="22" fill="hold"/>
                                            <p:tgtEl>
                                              <p:spTgt spid="15"/>
                                            </p:tgtEl>
                                            <p:attrNameLst>
                                              <p:attrName>style.visibility</p:attrName>
                                            </p:attrNameLst>
                                          </p:cBhvr>
                                          <p:to>
                                            <p:strVal val="visible"/>
                                          </p:to>
                                        </p:set>
                                        <p:anim calcmode="lin" valueType="num" p14:bounceEnd="52000">
                                          <p:cBhvr>
                                            <p:cTn id="23" dur="300" fill="hold"/>
                                            <p:tgtEl>
                                              <p:spTgt spid="15"/>
                                            </p:tgtEl>
                                            <p:attrNameLst>
                                              <p:attrName>ppt_x</p:attrName>
                                            </p:attrNameLst>
                                          </p:cBhvr>
                                          <p:tavLst>
                                            <p:tav tm="0">
                                              <p:val>
                                                <p:strVal val="1+#ppt_w/2"/>
                                              </p:val>
                                            </p:tav>
                                            <p:tav tm="100000">
                                              <p:val>
                                                <p:strVal val="#ppt_x"/>
                                              </p:val>
                                            </p:tav>
                                          </p:tavLst>
                                        </p:anim>
                                        <p:anim calcmode="lin" valueType="num" p14:bounceEnd="52000">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iterate>
                                        <p:tmAbs val="0"/>
                                      </p:iterate>
                                      <p:childTnLst>
                                        <p:set>
                                          <p:cBhvr>
                                            <p:cTn id="18" fill="hold"/>
                                            <p:tgtEl>
                                              <p:spTgt spid="14"/>
                                            </p:tgtEl>
                                            <p:attrNameLst>
                                              <p:attrName>style.visibility</p:attrName>
                                            </p:attrNameLst>
                                          </p:cBhvr>
                                          <p:to>
                                            <p:strVal val="visible"/>
                                          </p:to>
                                        </p:set>
                                        <p:anim calcmode="lin" valueType="num">
                                          <p:cBhvr>
                                            <p:cTn id="19" dur="300" fill="hold"/>
                                            <p:tgtEl>
                                              <p:spTgt spid="14"/>
                                            </p:tgtEl>
                                            <p:attrNameLst>
                                              <p:attrName>ppt_x</p:attrName>
                                            </p:attrNameLst>
                                          </p:cBhvr>
                                          <p:tavLst>
                                            <p:tav tm="0">
                                              <p:val>
                                                <p:strVal val="1+#ppt_w/2"/>
                                              </p:val>
                                            </p:tav>
                                            <p:tav tm="100000">
                                              <p:val>
                                                <p:strVal val="#ppt_x"/>
                                              </p:val>
                                            </p:tav>
                                          </p:tavLst>
                                        </p:anim>
                                        <p:anim calcmode="lin" valueType="num">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1+#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71399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Search for file metadata is targeted at a specified directory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has the option to perform a recursive search-this will also search all subdirectories within the specified directory and extract file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Extracts metadata for a range of file types, included but not limited to:</a:t>
            </a:r>
            <a:br>
              <a:rPr lang="en-AU" sz="2600" dirty="0">
                <a:latin typeface="Calibri" panose="020F0502020204030204" pitchFamily="34" charset="0"/>
                <a:cs typeface="Calibri" panose="020F0502020204030204" pitchFamily="34" charset="0"/>
              </a:rPr>
            </a:br>
            <a:r>
              <a:rPr lang="en-AU" sz="2600" dirty="0">
                <a:latin typeface="Calibri" panose="020F0502020204030204" pitchFamily="34" charset="0"/>
                <a:cs typeface="Calibri" panose="020F0502020204030204" pitchFamily="34" charset="0"/>
              </a:rPr>
              <a:t>'bzip2','cab','gzip','mar','tar','zip','aiff','mpeg','real_audio','sun_next_snd','matroska','ogg','real_media','riff','bmp','gif','ico','jpeg','pcx','png','psd','targa','tiff','wmf','xcf','ole2','pcf','torrent','ttf','exe','asf','flv','mov’,’pdf’ and many more</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Outputs all harvested metadata to a user-specified csv file</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Harvester Features.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6084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318" name="Distinctively build premium growth strategies whereas premium human capital.…"/>
          <p:cNvSpPr txBox="1"/>
          <p:nvPr/>
        </p:nvSpPr>
        <p:spPr>
          <a:xfrm>
            <a:off x="1903261" y="5273824"/>
            <a:ext cx="11368859" cy="5939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Tabular display of file records and their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can refine what is displayed through he following operations:</a:t>
            </a:r>
          </a:p>
          <a:p>
            <a:pPr lvl="4" indent="0"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a:t>
            </a:r>
            <a:r>
              <a:rPr lang="en-AU" sz="2600" dirty="0" err="1">
                <a:latin typeface="Calibri" panose="020F0502020204030204" pitchFamily="34" charset="0"/>
                <a:cs typeface="Calibri" panose="020F0502020204030204" pitchFamily="34" charset="0"/>
              </a:rPr>
              <a:t>i</a:t>
            </a:r>
            <a:r>
              <a:rPr lang="en-AU" sz="2600" dirty="0">
                <a:latin typeface="Calibri" panose="020F0502020204030204" pitchFamily="34" charset="0"/>
                <a:cs typeface="Calibri" panose="020F0502020204030204" pitchFamily="34" charset="0"/>
              </a:rPr>
              <a:t>. Sorting – File records can be sorted by any individual metadata field, in 	ascending or descending order</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 Searching – User can search for records that match particular conditions 	based on the value of particular metadata fields</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iii. Filtering – The file records displayed can be filtered by multiple metadata 	fields at once, allowing a large degree of control when trying to search for a 	particular file/or group of related files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Searcher Features.</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Placeholder 6" descr="A person is playing video games&#10;&#10;Description automatically generated">
            <a:extLst>
              <a:ext uri="{FF2B5EF4-FFF2-40B4-BE49-F238E27FC236}">
                <a16:creationId xmlns:a16="http://schemas.microsoft.com/office/drawing/2014/main" id="{29D5745F-7DFD-DB40-949D-750CFFAF131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a:xfrm>
            <a:off x="13986348" y="2539140"/>
            <a:ext cx="9510908" cy="11176860"/>
          </a:xfrm>
        </p:spPr>
      </p:pic>
    </p:spTree>
    <p:extLst>
      <p:ext uri="{BB962C8B-B14F-4D97-AF65-F5344CB8AC3E}">
        <p14:creationId xmlns:p14="http://schemas.microsoft.com/office/powerpoint/2010/main" val="373582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using a computer&#10;&#10;Description automatically generated">
            <a:extLst>
              <a:ext uri="{FF2B5EF4-FFF2-40B4-BE49-F238E27FC236}">
                <a16:creationId xmlns:a16="http://schemas.microsoft.com/office/drawing/2014/main" id="{FED90F95-6F1B-EE48-9242-882DF02DA0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9" y="-3"/>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6" name="BEMIND"/>
          <p:cNvSpPr txBox="1"/>
          <p:nvPr/>
        </p:nvSpPr>
        <p:spPr>
          <a:xfrm>
            <a:off x="0" y="5633864"/>
            <a:ext cx="24717481" cy="30162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sz="9600" b="1" dirty="0">
                <a:latin typeface="Aharoni" panose="02010803020104030203" pitchFamily="2" charset="-79"/>
                <a:cs typeface="Aharoni" panose="02010803020104030203" pitchFamily="2" charset="-79"/>
              </a:rPr>
              <a:t>Metadata Harvester </a:t>
            </a:r>
          </a:p>
          <a:p>
            <a:r>
              <a:rPr lang="en-AU" sz="9600" b="1" dirty="0">
                <a:latin typeface="Aharoni" panose="02010803020104030203" pitchFamily="2" charset="-79"/>
                <a:cs typeface="Aharoni" panose="02010803020104030203" pitchFamily="2" charset="-79"/>
              </a:rPr>
              <a:t>&amp; Searcher Demonstration</a:t>
            </a:r>
            <a:endParaRPr sz="96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6815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893" name="Distinctively build premium growth strategies whereas…"/>
          <p:cNvSpPr txBox="1"/>
          <p:nvPr/>
        </p:nvSpPr>
        <p:spPr>
          <a:xfrm>
            <a:off x="1519965" y="7899400"/>
            <a:ext cx="7944139"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 was responsible for the research of the back-end program.</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0"/>
            <a:ext cx="6858000"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8633424"/>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911264"/>
            <a:chOff x="0" y="0"/>
            <a:chExt cx="4472495" cy="491126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686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Research</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researching potential open-source methods of extracting file metadata on the command line, and then helping to implement the python libraries that were ultimately chosen.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James McKeown, Vincent Roberts made up the 3 members of the back-end team. </a:t>
              </a:r>
            </a:p>
          </p:txBody>
        </p:sp>
      </p:grpSp>
      <p:pic>
        <p:nvPicPr>
          <p:cNvPr id="22" name="Picture 21" descr="A person smiling for the camera&#10;&#10;Description automatically generated">
            <a:extLst>
              <a:ext uri="{FF2B5EF4-FFF2-40B4-BE49-F238E27FC236}">
                <a16:creationId xmlns:a16="http://schemas.microsoft.com/office/drawing/2014/main" id="{944F7622-749A-BA40-B34B-CBC02C2BB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0" y="1"/>
            <a:ext cx="6875310" cy="6353944"/>
          </a:xfrm>
          <a:prstGeom prst="rect">
            <a:avLst/>
          </a:prstGeom>
        </p:spPr>
      </p:pic>
      <p:sp>
        <p:nvSpPr>
          <p:cNvPr id="897" name="Distinctively build premium growth…"/>
          <p:cNvSpPr txBox="1"/>
          <p:nvPr/>
        </p:nvSpPr>
        <p:spPr>
          <a:xfrm>
            <a:off x="19020959" y="10211997"/>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Tree>
    <p:extLst>
      <p:ext uri="{BB962C8B-B14F-4D97-AF65-F5344CB8AC3E}">
        <p14:creationId xmlns:p14="http://schemas.microsoft.com/office/powerpoint/2010/main" val="190703144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BEMIND"/>
          <p:cNvSpPr txBox="1"/>
          <p:nvPr/>
        </p:nvSpPr>
        <p:spPr>
          <a:xfrm rot="16200000">
            <a:off x="228841" y="6680199"/>
            <a:ext cx="1066318"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t>BEMIND</a:t>
            </a:r>
          </a:p>
        </p:txBody>
      </p:sp>
      <p:sp>
        <p:nvSpPr>
          <p:cNvPr id="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5" name="Picture Placeholder 4" descr="A computer sitting on top of a table&#10;&#10;Description automatically generated">
            <a:extLst>
              <a:ext uri="{FF2B5EF4-FFF2-40B4-BE49-F238E27FC236}">
                <a16:creationId xmlns:a16="http://schemas.microsoft.com/office/drawing/2014/main" id="{19D33394-2519-E74D-AD46-ADE1CDB6D50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 b="26"/>
          <a:stretch>
            <a:fillRect/>
          </a:stretch>
        </p:blipFill>
        <p:spPr/>
      </p:pic>
      <p:sp>
        <p:nvSpPr>
          <p:cNvPr id="171" name="Distinctively build premium growth strategies whereas premium human capital.…"/>
          <p:cNvSpPr txBox="1"/>
          <p:nvPr/>
        </p:nvSpPr>
        <p:spPr>
          <a:xfrm>
            <a:off x="12187965" y="6085166"/>
            <a:ext cx="9064982" cy="236244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Because the metadata extraction and searching capabilities in this program</a:t>
            </a:r>
            <a:br>
              <a:rPr lang="en-AU" dirty="0"/>
            </a:br>
            <a:r>
              <a:rPr lang="en-AU" dirty="0"/>
              <a:t>have so many applications for cybersecurity</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Global cybersecurity spending predicted to exceed $1 Trillion</a:t>
            </a:r>
            <a:br>
              <a:rPr lang="en-AU" dirty="0"/>
            </a:br>
            <a:r>
              <a:rPr lang="en-AU" dirty="0"/>
              <a:t>over the 5 years 2017-2021</a:t>
            </a:r>
            <a:br>
              <a:rPr lang="en-AU" dirty="0"/>
            </a:br>
            <a:r>
              <a:rPr lang="en-AU" sz="1600" dirty="0"/>
              <a:t>(Cybercrime Magazine, 10/06/2019)</a:t>
            </a:r>
            <a:endParaRPr lang="en-AU" dirty="0"/>
          </a:p>
        </p:txBody>
      </p:sp>
      <p:sp>
        <p:nvSpPr>
          <p:cNvPr id="172" name="Our The New…"/>
          <p:cNvSpPr txBox="1"/>
          <p:nvPr/>
        </p:nvSpPr>
        <p:spPr>
          <a:xfrm>
            <a:off x="12192000" y="2539140"/>
            <a:ext cx="804386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Should You Invest?</a:t>
            </a:r>
            <a:endParaRPr dirty="0">
              <a:latin typeface="Aharoni" panose="02010803020104030203" pitchFamily="2" charset="-79"/>
              <a:cs typeface="Aharoni" panose="02010803020104030203" pitchFamily="2" charset="-79"/>
            </a:endParaRPr>
          </a:p>
        </p:txBody>
      </p:sp>
      <p:sp>
        <p:nvSpPr>
          <p:cNvPr id="174" name="15,5…"/>
          <p:cNvSpPr txBox="1"/>
          <p:nvPr/>
        </p:nvSpPr>
        <p:spPr>
          <a:xfrm>
            <a:off x="12198350" y="9404812"/>
            <a:ext cx="3635611"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$1 Trillion</a:t>
            </a:r>
            <a:endParaRPr dirty="0"/>
          </a:p>
          <a:p>
            <a:pPr algn="l">
              <a:defRPr sz="2200" b="0">
                <a:solidFill>
                  <a:srgbClr val="6A6E77"/>
                </a:solidFill>
                <a:latin typeface="Quicksand Regular"/>
                <a:ea typeface="Quicksand Regular"/>
                <a:cs typeface="Quicksand Regular"/>
                <a:sym typeface="Quicksand Regular"/>
              </a:defRPr>
            </a:pPr>
            <a:r>
              <a:rPr lang="en-AU" dirty="0"/>
              <a:t>Projected Monetary Growth</a:t>
            </a:r>
            <a:endParaRPr dirty="0"/>
          </a:p>
        </p:txBody>
      </p:sp>
      <p:grpSp>
        <p:nvGrpSpPr>
          <p:cNvPr id="3" name="Group 2">
            <a:extLst>
              <a:ext uri="{FF2B5EF4-FFF2-40B4-BE49-F238E27FC236}">
                <a16:creationId xmlns:a16="http://schemas.microsoft.com/office/drawing/2014/main" id="{089F333E-C849-8746-A7D6-8E2780E2BBA5}"/>
              </a:ext>
            </a:extLst>
          </p:cNvPr>
          <p:cNvGrpSpPr/>
          <p:nvPr/>
        </p:nvGrpSpPr>
        <p:grpSpPr>
          <a:xfrm>
            <a:off x="17415384" y="9234971"/>
            <a:ext cx="4032448" cy="1944159"/>
            <a:chOff x="19752840" y="9237905"/>
            <a:chExt cx="2913020" cy="1944159"/>
          </a:xfrm>
        </p:grpSpPr>
        <p:sp>
          <p:nvSpPr>
            <p:cNvPr id="169" name="Rounded Rectangle"/>
            <p:cNvSpPr/>
            <p:nvPr/>
          </p:nvSpPr>
          <p:spPr>
            <a:xfrm>
              <a:off x="19752840" y="9237905"/>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5" name="90%…"/>
            <p:cNvSpPr txBox="1"/>
            <p:nvPr/>
          </p:nvSpPr>
          <p:spPr>
            <a:xfrm>
              <a:off x="20122280" y="9407238"/>
              <a:ext cx="2051978"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5 Years </a:t>
              </a:r>
            </a:p>
            <a:p>
              <a:pPr algn="l">
                <a:defRPr sz="2200" b="0">
                  <a:solidFill>
                    <a:srgbClr val="6A6E77"/>
                  </a:solidFill>
                  <a:latin typeface="Quicksand Regular"/>
                  <a:ea typeface="Quicksand Regular"/>
                  <a:cs typeface="Quicksand Regular"/>
                  <a:sym typeface="Quicksand Regular"/>
                </a:defRPr>
              </a:pPr>
              <a:r>
                <a:rPr lang="en-AU" dirty="0"/>
                <a:t>Projected Growth</a:t>
              </a:r>
            </a:p>
          </p:txBody>
        </p:sp>
      </p:grpSp>
      <p:sp>
        <p:nvSpPr>
          <p:cNvPr id="177" name="Rectangle"/>
          <p:cNvSpPr/>
          <p:nvPr/>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Our The New…">
            <a:extLst>
              <a:ext uri="{FF2B5EF4-FFF2-40B4-BE49-F238E27FC236}">
                <a16:creationId xmlns:a16="http://schemas.microsoft.com/office/drawing/2014/main" id="{97AF0DA3-DA34-AD4C-9015-5FA8A5733910}"/>
              </a:ext>
            </a:extLst>
          </p:cNvPr>
          <p:cNvSpPr txBox="1"/>
          <p:nvPr/>
        </p:nvSpPr>
        <p:spPr>
          <a:xfrm>
            <a:off x="12187965" y="4913784"/>
            <a:ext cx="1192634"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4400" i="1" dirty="0">
                <a:latin typeface="Helvetica Bold Oblique" pitchFamily="2" charset="0"/>
                <a:cs typeface="Calibri" panose="020F0502020204030204" pitchFamily="34" charset="0"/>
              </a:rPr>
              <a:t>Yes!</a:t>
            </a:r>
            <a:endParaRPr sz="4400" i="1" dirty="0">
              <a:latin typeface="Helvetica Bold Oblique" pitchFamily="2" charset="0"/>
              <a:cs typeface="Calibri" panose="020F0502020204030204" pitchFamily="34" charset="0"/>
            </a:endParaRPr>
          </a:p>
        </p:txBody>
      </p:sp>
    </p:spTree>
    <p:extLst>
      <p:ext uri="{BB962C8B-B14F-4D97-AF65-F5344CB8AC3E}">
        <p14:creationId xmlns:p14="http://schemas.microsoft.com/office/powerpoint/2010/main" val="74350914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1"/>
                                        </p:tgtEl>
                                        <p:attrNameLst>
                                          <p:attrName>style.visibility</p:attrName>
                                        </p:attrNameLst>
                                      </p:cBhvr>
                                      <p:to>
                                        <p:strVal val="visible"/>
                                      </p:to>
                                    </p:set>
                                    <p:animEffect transition="in" filter="dissolv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dirty="0"/>
          </a:p>
        </p:txBody>
      </p:sp>
      <p:sp>
        <p:nvSpPr>
          <p:cNvPr id="469" name="Target of the…"/>
          <p:cNvSpPr txBox="1"/>
          <p:nvPr/>
        </p:nvSpPr>
        <p:spPr>
          <a:xfrm>
            <a:off x="8269705"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269705"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3689647"/>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18616"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a:t>
            </a:r>
            <a:endParaRPr dirty="0">
              <a:latin typeface="Aharoni" panose="02010803020104030203" pitchFamily="2" charset="-79"/>
              <a:cs typeface="Aharoni" panose="02010803020104030203" pitchFamily="2" charset="-79"/>
            </a:endParaRPr>
          </a:p>
        </p:txBody>
      </p:sp>
      <p:sp>
        <p:nvSpPr>
          <p:cNvPr id="16" name="Target of the…">
            <a:extLst>
              <a:ext uri="{FF2B5EF4-FFF2-40B4-BE49-F238E27FC236}">
                <a16:creationId xmlns:a16="http://schemas.microsoft.com/office/drawing/2014/main" id="{763A68B5-0489-AC4B-B237-9373C160EB99}"/>
              </a:ext>
            </a:extLst>
          </p:cNvPr>
          <p:cNvSpPr txBox="1"/>
          <p:nvPr/>
        </p:nvSpPr>
        <p:spPr>
          <a:xfrm>
            <a:off x="8269705" y="1428363"/>
            <a:ext cx="11670392"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sz="8800" dirty="0">
                <a:latin typeface="Aharoni" panose="02010803020104030203" pitchFamily="2" charset="-79"/>
                <a:cs typeface="Aharoni" panose="02010803020104030203" pitchFamily="2" charset="-79"/>
              </a:rPr>
              <a:t>Future Improvements</a:t>
            </a:r>
            <a:endParaRPr sz="8800" dirty="0">
              <a:latin typeface="Aharoni" panose="02010803020104030203" pitchFamily="2" charset="-79"/>
              <a:cs typeface="Aharoni" panose="02010803020104030203" pitchFamily="2" charset="-79"/>
            </a:endParaRPr>
          </a:p>
        </p:txBody>
      </p:sp>
      <p:sp>
        <p:nvSpPr>
          <p:cNvPr id="17" name="01. Creativity Product…">
            <a:extLst>
              <a:ext uri="{FF2B5EF4-FFF2-40B4-BE49-F238E27FC236}">
                <a16:creationId xmlns:a16="http://schemas.microsoft.com/office/drawing/2014/main" id="{F238033A-21D3-5B47-A1F5-718C963AE646}"/>
              </a:ext>
            </a:extLst>
          </p:cNvPr>
          <p:cNvSpPr txBox="1"/>
          <p:nvPr/>
        </p:nvSpPr>
        <p:spPr>
          <a:xfrm>
            <a:off x="16718616"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pic>
        <p:nvPicPr>
          <p:cNvPr id="6" name="Picture Placeholder 5" descr="A rocky mountain with trees in the background&#10;&#10;Description automatically generated">
            <a:extLst>
              <a:ext uri="{FF2B5EF4-FFF2-40B4-BE49-F238E27FC236}">
                <a16:creationId xmlns:a16="http://schemas.microsoft.com/office/drawing/2014/main" id="{9DCEC5D8-6034-DA4B-A004-87765735AF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Tree>
    <p:extLst>
      <p:ext uri="{BB962C8B-B14F-4D97-AF65-F5344CB8AC3E}">
        <p14:creationId xmlns:p14="http://schemas.microsoft.com/office/powerpoint/2010/main" val="245372132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52000">
                                      <p:stCondLst>
                                        <p:cond delay="0"/>
                                      </p:stCondLst>
                                      <p:iterate>
                                        <p:tmAbs val="0"/>
                                      </p:iterate>
                                      <p:childTnLst>
                                        <p:set>
                                          <p:cBhvr>
                                            <p:cTn id="12" fill="hold"/>
                                            <p:tgtEl>
                                              <p:spTgt spid="17"/>
                                            </p:tgtEl>
                                            <p:attrNameLst>
                                              <p:attrName>style.visibility</p:attrName>
                                            </p:attrNameLst>
                                          </p:cBhvr>
                                          <p:to>
                                            <p:strVal val="visible"/>
                                          </p:to>
                                        </p:set>
                                        <p:anim calcmode="lin" valueType="num" p14:bounceEnd="52000">
                                          <p:cBhvr>
                                            <p:cTn id="13" dur="350" fill="hold"/>
                                            <p:tgtEl>
                                              <p:spTgt spid="17"/>
                                            </p:tgtEl>
                                            <p:attrNameLst>
                                              <p:attrName>ppt_x</p:attrName>
                                            </p:attrNameLst>
                                          </p:cBhvr>
                                          <p:tavLst>
                                            <p:tav tm="0">
                                              <p:val>
                                                <p:strVal val="1+#ppt_w/2"/>
                                              </p:val>
                                            </p:tav>
                                            <p:tav tm="100000">
                                              <p:val>
                                                <p:strVal val="#ppt_x"/>
                                              </p:val>
                                            </p:tav>
                                          </p:tavLst>
                                        </p:anim>
                                        <p:anim calcmode="lin" valueType="num" p14:bounceEnd="52000">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p:tmAbs val="0"/>
                                      </p:iterate>
                                      <p:childTnLst>
                                        <p:set>
                                          <p:cBhvr>
                                            <p:cTn id="12" fill="hold"/>
                                            <p:tgtEl>
                                              <p:spTgt spid="17"/>
                                            </p:tgtEl>
                                            <p:attrNameLst>
                                              <p:attrName>style.visibility</p:attrName>
                                            </p:attrNameLst>
                                          </p:cBhvr>
                                          <p:to>
                                            <p:strVal val="visible"/>
                                          </p:to>
                                        </p:set>
                                        <p:anim calcmode="lin" valueType="num">
                                          <p:cBhvr>
                                            <p:cTn id="13" dur="350" fill="hold"/>
                                            <p:tgtEl>
                                              <p:spTgt spid="17"/>
                                            </p:tgtEl>
                                            <p:attrNameLst>
                                              <p:attrName>ppt_x</p:attrName>
                                            </p:attrNameLst>
                                          </p:cBhvr>
                                          <p:tavLst>
                                            <p:tav tm="0">
                                              <p:val>
                                                <p:strVal val="1+#ppt_w/2"/>
                                              </p:val>
                                            </p:tav>
                                            <p:tav tm="100000">
                                              <p:val>
                                                <p:strVal val="#ppt_x"/>
                                              </p:val>
                                            </p:tav>
                                          </p:tavLst>
                                        </p:anim>
                                        <p:anim calcmode="lin" valueType="num">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ign above a store&#10;&#10;Description automatically generated">
            <a:extLst>
              <a:ext uri="{FF2B5EF4-FFF2-40B4-BE49-F238E27FC236}">
                <a16:creationId xmlns:a16="http://schemas.microsoft.com/office/drawing/2014/main" id="{2B768C0C-DD43-CD43-9E1E-F2C54A42E46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68" t="623" r="27560" b="-623"/>
          <a:stretch/>
        </p:blipFill>
        <p:spPr>
          <a:xfrm>
            <a:off x="14097000" y="0"/>
            <a:ext cx="5080000" cy="4699000"/>
          </a:xfrm>
        </p:spPr>
      </p:pic>
      <p:pic>
        <p:nvPicPr>
          <p:cNvPr id="11" name="Picture Placeholder 10" descr="A close up of a busy city street&#10;&#10;Description automatically generated">
            <a:extLst>
              <a:ext uri="{FF2B5EF4-FFF2-40B4-BE49-F238E27FC236}">
                <a16:creationId xmlns:a16="http://schemas.microsoft.com/office/drawing/2014/main" id="{751AF07D-9BA6-444E-B089-B496B5F2DBA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143" r="7143"/>
          <a:stretch>
            <a:fillRect/>
          </a:stretch>
        </p:blipFill>
        <p:spPr/>
      </p:pic>
      <p:pic>
        <p:nvPicPr>
          <p:cNvPr id="15" name="Picture Placeholder 14" descr="A view of a city&#10;&#10;Description automatically generated">
            <a:extLst>
              <a:ext uri="{FF2B5EF4-FFF2-40B4-BE49-F238E27FC236}">
                <a16:creationId xmlns:a16="http://schemas.microsoft.com/office/drawing/2014/main" id="{EDC92EC7-47FA-9A45-8CA8-66572D823C1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9623" r="19623"/>
          <a:stretch>
            <a:fillRect/>
          </a:stretch>
        </p:blipFill>
        <p:spPr/>
      </p:pic>
      <p:pic>
        <p:nvPicPr>
          <p:cNvPr id="17" name="Picture Placeholder 16" descr="A picture containing outdoor, building, blue, man&#10;&#10;Description automatically generated">
            <a:extLst>
              <a:ext uri="{FF2B5EF4-FFF2-40B4-BE49-F238E27FC236}">
                <a16:creationId xmlns:a16="http://schemas.microsoft.com/office/drawing/2014/main" id="{41C26735-2FD5-7C4B-B581-058B58281300}"/>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143" r="7143"/>
          <a:stretch>
            <a:fillRect/>
          </a:stretch>
        </p:blipFill>
        <p:spPr/>
      </p:pic>
      <p:sp>
        <p:nvSpPr>
          <p:cNvPr id="508" name="Distinctively build premium user strategies premium humancapital.…"/>
          <p:cNvSpPr txBox="1"/>
          <p:nvPr/>
        </p:nvSpPr>
        <p:spPr>
          <a:xfrm>
            <a:off x="1429476" y="4561047"/>
            <a:ext cx="8922123" cy="40102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We’re a fast-growing tech start-up founded in Brisbane, Queensland and have big plans for the future. We have office locations all around the world and plan to expand to even more countries in the coming financial year. </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a:p>
            <a:pPr algn="l">
              <a:lnSpc>
                <a:spcPct val="150000"/>
              </a:lnSpc>
              <a:defRPr sz="2200" b="0">
                <a:solidFill>
                  <a:srgbClr val="6A6E77"/>
                </a:solidFill>
                <a:latin typeface="Quicksand Regular"/>
                <a:ea typeface="Quicksand Regular"/>
                <a:cs typeface="Quicksand Regular"/>
                <a:sym typeface="Quicksand Regular"/>
              </a:defRPr>
            </a:pPr>
            <a:r>
              <a:rPr lang="en-AU" dirty="0"/>
              <a:t>We also boast cutting edge file detection and attribute harvesting capabilities, as shown in this presentation. We also have industry-leading GUI and CLUI design with functionality expanding to Mobile, Cloud, SAAS and Big Data…</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p:txBody>
      </p:sp>
      <p:sp>
        <p:nvSpPr>
          <p:cNvPr id="509" name="Boxed Social…"/>
          <p:cNvSpPr txBox="1"/>
          <p:nvPr/>
        </p:nvSpPr>
        <p:spPr>
          <a:xfrm>
            <a:off x="1519965" y="2539140"/>
            <a:ext cx="715259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Company Vision.</a:t>
            </a:r>
          </a:p>
        </p:txBody>
      </p:sp>
      <p:grpSp>
        <p:nvGrpSpPr>
          <p:cNvPr id="516" name="Group"/>
          <p:cNvGrpSpPr/>
          <p:nvPr/>
        </p:nvGrpSpPr>
        <p:grpSpPr>
          <a:xfrm>
            <a:off x="7535511" y="9515937"/>
            <a:ext cx="1651001" cy="1651001"/>
            <a:chOff x="0" y="0"/>
            <a:chExt cx="1651000" cy="1651000"/>
          </a:xfrm>
        </p:grpSpPr>
        <p:sp>
          <p:nvSpPr>
            <p:cNvPr id="514" name="Rounded Rectangle"/>
            <p:cNvSpPr/>
            <p:nvPr/>
          </p:nvSpPr>
          <p:spPr>
            <a:xfrm>
              <a:off x="0" y="0"/>
              <a:ext cx="1651000" cy="1651000"/>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5" name="more"/>
            <p:cNvSpPr txBox="1"/>
            <p:nvPr/>
          </p:nvSpPr>
          <p:spPr>
            <a:xfrm>
              <a:off x="222772" y="647700"/>
              <a:ext cx="1205458" cy="3385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nSpc>
                  <a:spcPct val="150000"/>
                </a:lnSpc>
                <a:defRPr sz="2200" b="0">
                  <a:solidFill>
                    <a:srgbClr val="F7F9FF"/>
                  </a:solidFill>
                  <a:latin typeface="Quicksand Bold"/>
                  <a:ea typeface="Quicksand Bold"/>
                  <a:cs typeface="Quicksand Bold"/>
                  <a:sym typeface="Quicksand Bold"/>
                </a:defRPr>
              </a:lvl1pPr>
            </a:lstStyle>
            <a:p>
              <a:pPr>
                <a:lnSpc>
                  <a:spcPct val="100000"/>
                </a:lnSpc>
              </a:pPr>
              <a:r>
                <a:rPr lang="en-AU" dirty="0"/>
                <a:t>Follow Us!</a:t>
              </a:r>
              <a:endParaRPr dirty="0"/>
            </a:p>
          </p:txBody>
        </p:sp>
      </p:grpSp>
      <p:grpSp>
        <p:nvGrpSpPr>
          <p:cNvPr id="519" name="Group"/>
          <p:cNvGrpSpPr/>
          <p:nvPr/>
        </p:nvGrpSpPr>
        <p:grpSpPr>
          <a:xfrm>
            <a:off x="1532665" y="9515937"/>
            <a:ext cx="1651001" cy="1651001"/>
            <a:chOff x="0" y="0"/>
            <a:chExt cx="1651000" cy="1651000"/>
          </a:xfrm>
        </p:grpSpPr>
        <p:sp>
          <p:nvSpPr>
            <p:cNvPr id="517"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8" name="70k…"/>
            <p:cNvSpPr txBox="1"/>
            <p:nvPr/>
          </p:nvSpPr>
          <p:spPr>
            <a:xfrm>
              <a:off x="276473" y="406400"/>
              <a:ext cx="109805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20k</a:t>
              </a:r>
              <a:endParaRPr dirty="0"/>
            </a:p>
            <a:p>
              <a:pPr>
                <a:defRPr sz="2200" b="0">
                  <a:solidFill>
                    <a:srgbClr val="6A6E77"/>
                  </a:solidFill>
                  <a:latin typeface="Quicksand Regular"/>
                  <a:ea typeface="Quicksand Regular"/>
                  <a:cs typeface="Quicksand Regular"/>
                  <a:sym typeface="Quicksand Regular"/>
                </a:defRPr>
              </a:pPr>
              <a:r>
                <a:rPr lang="en-AU" dirty="0"/>
                <a:t>Facebook</a:t>
              </a:r>
              <a:endParaRPr dirty="0"/>
            </a:p>
          </p:txBody>
        </p:sp>
      </p:grpSp>
      <p:grpSp>
        <p:nvGrpSpPr>
          <p:cNvPr id="522" name="Group"/>
          <p:cNvGrpSpPr/>
          <p:nvPr/>
        </p:nvGrpSpPr>
        <p:grpSpPr>
          <a:xfrm>
            <a:off x="3533613" y="9515937"/>
            <a:ext cx="1651001" cy="1651001"/>
            <a:chOff x="0" y="0"/>
            <a:chExt cx="1651000" cy="1651000"/>
          </a:xfrm>
        </p:grpSpPr>
        <p:sp>
          <p:nvSpPr>
            <p:cNvPr id="520"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1" name="90k…"/>
            <p:cNvSpPr txBox="1"/>
            <p:nvPr/>
          </p:nvSpPr>
          <p:spPr>
            <a:xfrm>
              <a:off x="250824" y="406400"/>
              <a:ext cx="1149353"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12k</a:t>
              </a:r>
              <a:endParaRPr dirty="0"/>
            </a:p>
            <a:p>
              <a:pPr>
                <a:defRPr sz="2200" b="0">
                  <a:solidFill>
                    <a:srgbClr val="6A6E77"/>
                  </a:solidFill>
                  <a:latin typeface="Quicksand Regular"/>
                  <a:ea typeface="Quicksand Regular"/>
                  <a:cs typeface="Quicksand Regular"/>
                  <a:sym typeface="Quicksand Regular"/>
                </a:defRPr>
              </a:pPr>
              <a:r>
                <a:rPr lang="en-AU" dirty="0"/>
                <a:t>Instagram</a:t>
              </a:r>
              <a:endParaRPr dirty="0"/>
            </a:p>
          </p:txBody>
        </p:sp>
      </p:grpSp>
      <p:grpSp>
        <p:nvGrpSpPr>
          <p:cNvPr id="525" name="Group"/>
          <p:cNvGrpSpPr/>
          <p:nvPr/>
        </p:nvGrpSpPr>
        <p:grpSpPr>
          <a:xfrm>
            <a:off x="5534561" y="9515937"/>
            <a:ext cx="1651001" cy="1651001"/>
            <a:chOff x="0" y="0"/>
            <a:chExt cx="1651000" cy="1651000"/>
          </a:xfrm>
        </p:grpSpPr>
        <p:sp>
          <p:nvSpPr>
            <p:cNvPr id="523"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4" name="85k…"/>
            <p:cNvSpPr txBox="1"/>
            <p:nvPr/>
          </p:nvSpPr>
          <p:spPr>
            <a:xfrm>
              <a:off x="342998" y="406400"/>
              <a:ext cx="96500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8k</a:t>
              </a:r>
              <a:endParaRPr dirty="0"/>
            </a:p>
            <a:p>
              <a:pPr>
                <a:defRPr sz="2200" b="0">
                  <a:solidFill>
                    <a:srgbClr val="6A6E77"/>
                  </a:solidFill>
                  <a:latin typeface="Quicksand Regular"/>
                  <a:ea typeface="Quicksand Regular"/>
                  <a:cs typeface="Quicksand Regular"/>
                  <a:sym typeface="Quicksand Regular"/>
                </a:defRPr>
              </a:pPr>
              <a:r>
                <a:rPr lang="en-AU" dirty="0"/>
                <a:t>LinkedIn</a:t>
              </a:r>
              <a:endParaRPr dirty="0"/>
            </a:p>
          </p:txBody>
        </p:sp>
      </p:grpSp>
      <p:sp>
        <p:nvSpPr>
          <p:cNvPr id="32" name="Rectangle 31">
            <a:extLst>
              <a:ext uri="{FF2B5EF4-FFF2-40B4-BE49-F238E27FC236}">
                <a16:creationId xmlns:a16="http://schemas.microsoft.com/office/drawing/2014/main" id="{45641292-1192-1249-AE69-7233F4257702}"/>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832622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19"/>
                                        </p:tgtEl>
                                        <p:attrNameLst>
                                          <p:attrName>style.visibility</p:attrName>
                                        </p:attrNameLst>
                                      </p:cBhvr>
                                      <p:to>
                                        <p:strVal val="visible"/>
                                      </p:to>
                                    </p:set>
                                    <p:anim calcmode="lin" valueType="num">
                                      <p:cBhvr>
                                        <p:cTn id="7" dur="300" fill="hold"/>
                                        <p:tgtEl>
                                          <p:spTgt spid="519"/>
                                        </p:tgtEl>
                                        <p:attrNameLst>
                                          <p:attrName>ppt_w</p:attrName>
                                        </p:attrNameLst>
                                      </p:cBhvr>
                                      <p:tavLst>
                                        <p:tav tm="0">
                                          <p:val>
                                            <p:fltVal val="0"/>
                                          </p:val>
                                        </p:tav>
                                        <p:tav tm="100000">
                                          <p:val>
                                            <p:strVal val="#ppt_w"/>
                                          </p:val>
                                        </p:tav>
                                      </p:tavLst>
                                    </p:anim>
                                    <p:anim calcmode="lin" valueType="num">
                                      <p:cBhvr>
                                        <p:cTn id="8" dur="300" fill="hold"/>
                                        <p:tgtEl>
                                          <p:spTgt spid="51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iterate>
                                    <p:tmAbs val="0"/>
                                  </p:iterate>
                                  <p:childTnLst>
                                    <p:set>
                                      <p:cBhvr>
                                        <p:cTn id="10" fill="hold"/>
                                        <p:tgtEl>
                                          <p:spTgt spid="522"/>
                                        </p:tgtEl>
                                        <p:attrNameLst>
                                          <p:attrName>style.visibility</p:attrName>
                                        </p:attrNameLst>
                                      </p:cBhvr>
                                      <p:to>
                                        <p:strVal val="visible"/>
                                      </p:to>
                                    </p:set>
                                    <p:anim calcmode="lin" valueType="num">
                                      <p:cBhvr>
                                        <p:cTn id="11" dur="300" fill="hold"/>
                                        <p:tgtEl>
                                          <p:spTgt spid="522"/>
                                        </p:tgtEl>
                                        <p:attrNameLst>
                                          <p:attrName>ppt_w</p:attrName>
                                        </p:attrNameLst>
                                      </p:cBhvr>
                                      <p:tavLst>
                                        <p:tav tm="0">
                                          <p:val>
                                            <p:fltVal val="0"/>
                                          </p:val>
                                        </p:tav>
                                        <p:tav tm="100000">
                                          <p:val>
                                            <p:strVal val="#ppt_w"/>
                                          </p:val>
                                        </p:tav>
                                      </p:tavLst>
                                    </p:anim>
                                    <p:anim calcmode="lin" valueType="num">
                                      <p:cBhvr>
                                        <p:cTn id="12" dur="300" fill="hold"/>
                                        <p:tgtEl>
                                          <p:spTgt spid="5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iterate>
                                    <p:tmAbs val="0"/>
                                  </p:iterate>
                                  <p:childTnLst>
                                    <p:set>
                                      <p:cBhvr>
                                        <p:cTn id="14" fill="hold"/>
                                        <p:tgtEl>
                                          <p:spTgt spid="525"/>
                                        </p:tgtEl>
                                        <p:attrNameLst>
                                          <p:attrName>style.visibility</p:attrName>
                                        </p:attrNameLst>
                                      </p:cBhvr>
                                      <p:to>
                                        <p:strVal val="visible"/>
                                      </p:to>
                                    </p:set>
                                    <p:anim calcmode="lin" valueType="num">
                                      <p:cBhvr>
                                        <p:cTn id="15" dur="300" fill="hold"/>
                                        <p:tgtEl>
                                          <p:spTgt spid="525"/>
                                        </p:tgtEl>
                                        <p:attrNameLst>
                                          <p:attrName>ppt_w</p:attrName>
                                        </p:attrNameLst>
                                      </p:cBhvr>
                                      <p:tavLst>
                                        <p:tav tm="0">
                                          <p:val>
                                            <p:fltVal val="0"/>
                                          </p:val>
                                        </p:tav>
                                        <p:tav tm="100000">
                                          <p:val>
                                            <p:strVal val="#ppt_w"/>
                                          </p:val>
                                        </p:tav>
                                      </p:tavLst>
                                    </p:anim>
                                    <p:anim calcmode="lin" valueType="num">
                                      <p:cBhvr>
                                        <p:cTn id="16" dur="300" fill="hold"/>
                                        <p:tgtEl>
                                          <p:spTgt spid="525"/>
                                        </p:tgtEl>
                                        <p:attrNameLst>
                                          <p:attrName>ppt_h</p:attrName>
                                        </p:attrNameLst>
                                      </p:cBhvr>
                                      <p:tavLst>
                                        <p:tav tm="0">
                                          <p:val>
                                            <p:fltVal val="0"/>
                                          </p:val>
                                        </p:tav>
                                        <p:tav tm="100000">
                                          <p:val>
                                            <p:strVal val="#ppt_h"/>
                                          </p:val>
                                        </p:tav>
                                      </p:tavLst>
                                    </p:anim>
                                  </p:childTnLst>
                                </p:cTn>
                              </p:par>
                              <p:par>
                                <p:cTn id="17" presetID="23" presetClass="entr" presetSubtype="32" fill="hold" grpId="0" nodeType="withEffect">
                                  <p:stCondLst>
                                    <p:cond delay="600"/>
                                  </p:stCondLst>
                                  <p:iterate>
                                    <p:tmAbs val="0"/>
                                  </p:iterate>
                                  <p:childTnLst>
                                    <p:set>
                                      <p:cBhvr>
                                        <p:cTn id="18" fill="hold"/>
                                        <p:tgtEl>
                                          <p:spTgt spid="516"/>
                                        </p:tgtEl>
                                        <p:attrNameLst>
                                          <p:attrName>style.visibility</p:attrName>
                                        </p:attrNameLst>
                                      </p:cBhvr>
                                      <p:to>
                                        <p:strVal val="visible"/>
                                      </p:to>
                                    </p:set>
                                    <p:anim calcmode="lin" valueType="num">
                                      <p:cBhvr>
                                        <p:cTn id="19" dur="500" fill="hold"/>
                                        <p:tgtEl>
                                          <p:spTgt spid="516"/>
                                        </p:tgtEl>
                                        <p:attrNameLst>
                                          <p:attrName>ppt_w</p:attrName>
                                        </p:attrNameLst>
                                      </p:cBhvr>
                                      <p:tavLst>
                                        <p:tav tm="0">
                                          <p:val>
                                            <p:strVal val="4*#ppt_w"/>
                                          </p:val>
                                        </p:tav>
                                        <p:tav tm="100000">
                                          <p:val>
                                            <p:strVal val="#ppt_w"/>
                                          </p:val>
                                        </p:tav>
                                      </p:tavLst>
                                    </p:anim>
                                    <p:anim calcmode="lin" valueType="num">
                                      <p:cBhvr>
                                        <p:cTn id="20" dur="500" fill="hold"/>
                                        <p:tgtEl>
                                          <p:spTgt spid="5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P spid="519" grpId="0" animBg="1" advAuto="0"/>
      <p:bldP spid="522" grpId="0" animBg="1" advAuto="0"/>
      <p:bldP spid="52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lide Number"/>
          <p:cNvSpPr txBox="1">
            <a:spLocks noGrp="1"/>
          </p:cNvSpPr>
          <p:nvPr>
            <p:ph type="sldNum" sz="quarter" idx="2"/>
          </p:nvPr>
        </p:nvSpPr>
        <p:spPr>
          <a:xfrm>
            <a:off x="22051926" y="12702579"/>
            <a:ext cx="799673"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pic>
        <p:nvPicPr>
          <p:cNvPr id="4" name="Picture Placeholder 3" descr="A picture containing fire, man, fireworks, holding&#10;&#10;Description automatically generated">
            <a:extLst>
              <a:ext uri="{FF2B5EF4-FFF2-40B4-BE49-F238E27FC236}">
                <a16:creationId xmlns:a16="http://schemas.microsoft.com/office/drawing/2014/main" id="{CDC7A277-0B8A-0644-AA86-E9244E25D5C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8147" b="40271"/>
          <a:stretch/>
        </p:blipFill>
        <p:spPr>
          <a:xfrm>
            <a:off x="-55609" y="-2"/>
            <a:ext cx="24439601" cy="13716001"/>
          </a:xfrm>
        </p:spPr>
      </p:pic>
      <p:sp>
        <p:nvSpPr>
          <p:cNvPr id="1894"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6" name="Distinctively build premium growth strategies whereas premium…"/>
          <p:cNvSpPr txBox="1"/>
          <p:nvPr/>
        </p:nvSpPr>
        <p:spPr>
          <a:xfrm>
            <a:off x="10599511" y="6641976"/>
            <a:ext cx="8634507"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t>On behalf of USQ Learning Emporium, thank you for the opportunity to deliver this project. We’ve all learned a lot over the past 3 months, and we look forward to using the knowledge gained for the next iteration. We’re not done yet!</a:t>
            </a:r>
            <a:endParaRPr sz="2400" dirty="0"/>
          </a:p>
        </p:txBody>
      </p:sp>
      <p:sp>
        <p:nvSpPr>
          <p:cNvPr id="1897" name="Our Special…"/>
          <p:cNvSpPr txBox="1"/>
          <p:nvPr/>
        </p:nvSpPr>
        <p:spPr>
          <a:xfrm>
            <a:off x="10614277" y="4876616"/>
            <a:ext cx="4802597" cy="147732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F7F9FF"/>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Thank You</a:t>
            </a:r>
            <a:r>
              <a:rPr lang="en-AU" sz="9600" dirty="0">
                <a:latin typeface="Aharoni" panose="02010803020104030203" pitchFamily="2" charset="-79"/>
                <a:cs typeface="Aharoni" panose="02010803020104030203" pitchFamily="2" charset="-79"/>
              </a:rPr>
              <a:t>!</a:t>
            </a:r>
            <a:endParaRPr dirty="0">
              <a:latin typeface="Aharoni" panose="02010803020104030203" pitchFamily="2" charset="-79"/>
              <a:cs typeface="Aharoni" panose="02010803020104030203" pitchFamily="2" charset="-79"/>
            </a:endParaRPr>
          </a:p>
        </p:txBody>
      </p:sp>
      <p:sp>
        <p:nvSpPr>
          <p:cNvPr id="1898" name="Shape"/>
          <p:cNvSpPr/>
          <p:nvPr/>
        </p:nvSpPr>
        <p:spPr>
          <a:xfrm>
            <a:off x="5304334" y="5615999"/>
            <a:ext cx="3214592" cy="2484003"/>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1165810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r>
                <a:rPr lang="en-AU" dirty="0"/>
                <a:t>.</a:t>
              </a:r>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716316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600"/>
                                  </p:stCondLst>
                                  <p:iterate>
                                    <p:tmAbs val="0"/>
                                  </p:iterate>
                                  <p:childTnLst>
                                    <p:set>
                                      <p:cBhvr>
                                        <p:cTn id="6" fill="hold"/>
                                        <p:tgtEl>
                                          <p:spTgt spid="190"/>
                                        </p:tgtEl>
                                        <p:attrNameLst>
                                          <p:attrName>style.visibility</p:attrName>
                                        </p:attrNameLst>
                                      </p:cBhvr>
                                      <p:to>
                                        <p:strVal val="visible"/>
                                      </p:to>
                                    </p:set>
                                    <p:anim calcmode="lin" valueType="num">
                                      <p:cBhvr>
                                        <p:cTn id="7" dur="400" fill="hold"/>
                                        <p:tgtEl>
                                          <p:spTgt spid="190"/>
                                        </p:tgtEl>
                                        <p:attrNameLst>
                                          <p:attrName>ppt_w</p:attrName>
                                        </p:attrNameLst>
                                      </p:cBhvr>
                                      <p:tavLst>
                                        <p:tav tm="0">
                                          <p:val>
                                            <p:strVal val="4*#ppt_w"/>
                                          </p:val>
                                        </p:tav>
                                        <p:tav tm="100000">
                                          <p:val>
                                            <p:strVal val="#ppt_w"/>
                                          </p:val>
                                        </p:tav>
                                      </p:tavLst>
                                    </p:anim>
                                    <p:anim calcmode="lin" valueType="num">
                                      <p:cBhvr>
                                        <p:cTn id="8" dur="400" fill="hold"/>
                                        <p:tgtEl>
                                          <p:spTgt spid="190"/>
                                        </p:tgtEl>
                                        <p:attrNameLst>
                                          <p:attrName>ppt_h</p:attrName>
                                        </p:attrNameLst>
                                      </p:cBhvr>
                                      <p:tavLst>
                                        <p:tav tm="0">
                                          <p:val>
                                            <p:strVal val="4*#ppt_h"/>
                                          </p:val>
                                        </p:tav>
                                        <p:tav tm="100000">
                                          <p:val>
                                            <p:strVal val="#ppt_h"/>
                                          </p:val>
                                        </p:tav>
                                      </p:tavLst>
                                    </p:anim>
                                  </p:childTnLst>
                                </p:cTn>
                              </p:par>
                              <p:par>
                                <p:cTn id="9" presetID="26" presetClass="emph" presetSubtype="0" fill="hold" nodeType="withEffect">
                                  <p:stCondLst>
                                    <p:cond delay="900"/>
                                  </p:stCondLst>
                                  <p:childTnLst>
                                    <p:animEffect transition="out" filter="fade">
                                      <p:cBhvr>
                                        <p:cTn id="10" dur="500" tmFilter="0, 0; .2, .5; .8, .5; 1, 0"/>
                                        <p:tgtEl>
                                          <p:spTgt spid="190"/>
                                        </p:tgtEl>
                                      </p:cBhvr>
                                    </p:animEffect>
                                    <p:animScale>
                                      <p:cBhvr>
                                        <p:cTn id="11" dur="250" autoRev="1" fill="hold"/>
                                        <p:tgtEl>
                                          <p:spTgt spid="190"/>
                                        </p:tgtEl>
                                      </p:cBhvr>
                                      <p:by x="105000" y="105000"/>
                                    </p:animScale>
                                  </p:childTnLst>
                                </p:cTn>
                              </p:par>
                              <p:par>
                                <p:cTn id="12" presetID="10" presetClass="entr" presetSubtype="0" fill="hold" nodeType="withEffect">
                                  <p:stCondLst>
                                    <p:cond delay="60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3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2657</TotalTime>
  <Words>1725</Words>
  <Application>Microsoft Macintosh PowerPoint</Application>
  <PresentationFormat>Custom</PresentationFormat>
  <Paragraphs>186</Paragraphs>
  <Slides>25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474</cp:revision>
  <dcterms:modified xsi:type="dcterms:W3CDTF">2019-10-22T11:58:47Z</dcterms:modified>
</cp:coreProperties>
</file>